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9" r:id="rId3"/>
  </p:sldMasterIdLst>
  <p:sldIdLst>
    <p:sldId id="256" r:id="rId4"/>
    <p:sldId id="269" r:id="rId5"/>
    <p:sldId id="257" r:id="rId6"/>
    <p:sldId id="262" r:id="rId7"/>
    <p:sldId id="290" r:id="rId8"/>
    <p:sldId id="291" r:id="rId9"/>
    <p:sldId id="292" r:id="rId10"/>
    <p:sldId id="289" r:id="rId11"/>
    <p:sldId id="271" r:id="rId12"/>
    <p:sldId id="277" r:id="rId13"/>
    <p:sldId id="270" r:id="rId14"/>
    <p:sldId id="274" r:id="rId15"/>
    <p:sldId id="293" r:id="rId16"/>
    <p:sldId id="294" r:id="rId17"/>
    <p:sldId id="295" r:id="rId18"/>
    <p:sldId id="302" r:id="rId19"/>
    <p:sldId id="296" r:id="rId20"/>
    <p:sldId id="297" r:id="rId21"/>
    <p:sldId id="304" r:id="rId22"/>
    <p:sldId id="305" r:id="rId23"/>
    <p:sldId id="299" r:id="rId24"/>
    <p:sldId id="300" r:id="rId25"/>
    <p:sldId id="301" r:id="rId26"/>
    <p:sldId id="281" r:id="rId27"/>
    <p:sldId id="278" r:id="rId28"/>
    <p:sldId id="306" r:id="rId29"/>
    <p:sldId id="282" r:id="rId30"/>
    <p:sldId id="280" r:id="rId31"/>
    <p:sldId id="284" r:id="rId32"/>
    <p:sldId id="266" r:id="rId33"/>
    <p:sldId id="26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274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73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2191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125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4153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040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541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218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4765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3407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649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66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2948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073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799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3711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268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5994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7990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3211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284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547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877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940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36624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27126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6646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5714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2217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22100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879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6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003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754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868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23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43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445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72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12/05/2019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2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4EA6B-6EC4-431B-8D7E-8A3D6DE5E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2700" dirty="0">
                <a:latin typeface="Bahnschrift SemiBold" panose="020B0502040204020203" pitchFamily="34" charset="0"/>
              </a:rPr>
              <a:t>AUGMENTED REALITY FURNITURE</a:t>
            </a:r>
            <a:br>
              <a:rPr lang="es-MX" dirty="0">
                <a:latin typeface="Bahnschrift SemiBold" panose="020B0502040204020203" pitchFamily="34" charset="0"/>
              </a:rPr>
            </a:br>
            <a:r>
              <a:rPr lang="es-MX" sz="8000" dirty="0">
                <a:latin typeface="Bahnschrift SemiBold" panose="020B0502040204020203" pitchFamily="34" charset="0"/>
              </a:rPr>
              <a:t>ARF</a:t>
            </a:r>
            <a:endParaRPr lang="es-MX" dirty="0">
              <a:latin typeface="Bahnschrift SemiBold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192F16-B1C9-471A-866A-49F04FE6B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744562"/>
          </a:xfrm>
        </p:spPr>
        <p:txBody>
          <a:bodyPr>
            <a:normAutofit/>
          </a:bodyPr>
          <a:lstStyle/>
          <a:p>
            <a:r>
              <a:rPr lang="es-MX" sz="3600" dirty="0">
                <a:latin typeface="Bahnschrift SemiBold" panose="020B0502040204020203" pitchFamily="34" charset="0"/>
              </a:rPr>
              <a:t>TT 2018-A002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66335B-A481-4254-A7A4-1E08D433D888}"/>
              </a:ext>
            </a:extLst>
          </p:cNvPr>
          <p:cNvSpPr txBox="1"/>
          <p:nvPr/>
        </p:nvSpPr>
        <p:spPr>
          <a:xfrm>
            <a:off x="2517912" y="4974864"/>
            <a:ext cx="7156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PRESENTAN</a:t>
            </a:r>
            <a:r>
              <a:rPr lang="es-MX" sz="2000" dirty="0">
                <a:latin typeface="Bahnschrift SemiBold" panose="020B0502040204020203" pitchFamily="34" charset="0"/>
              </a:rPr>
              <a:t>:</a:t>
            </a:r>
            <a:br>
              <a:rPr lang="es-MX" sz="2000" dirty="0">
                <a:latin typeface="Bahnschrift SemiBold" panose="020B0502040204020203" pitchFamily="34" charset="0"/>
              </a:rPr>
            </a:br>
            <a:r>
              <a:rPr lang="es-MX" sz="2000" dirty="0">
                <a:latin typeface="Bahnschrift SemiBold" panose="020B0502040204020203" pitchFamily="34" charset="0"/>
              </a:rPr>
              <a:t>CABELLO ACOSTA GERARDO ARAMIS</a:t>
            </a:r>
          </a:p>
          <a:p>
            <a:pPr algn="ctr"/>
            <a:r>
              <a:rPr lang="es-MX" sz="2000" dirty="0">
                <a:latin typeface="Bahnschrift SemiBold" panose="020B0502040204020203" pitchFamily="34" charset="0"/>
              </a:rPr>
              <a:t>DEL PILAR MORALES SAÚL</a:t>
            </a:r>
          </a:p>
          <a:p>
            <a:pPr algn="ctr"/>
            <a:r>
              <a:rPr lang="es-MX" sz="2000" dirty="0">
                <a:latin typeface="Bahnschrift SemiBold" panose="020B0502040204020203" pitchFamily="34" charset="0"/>
              </a:rPr>
              <a:t>CARRILLO MENDOZA MARTÍN ALEJANDRO</a:t>
            </a:r>
          </a:p>
        </p:txBody>
      </p:sp>
      <p:pic>
        <p:nvPicPr>
          <p:cNvPr id="1026" name="Picture 2" descr="Resultado de imagen para escom">
            <a:extLst>
              <a:ext uri="{FF2B5EF4-FFF2-40B4-BE49-F238E27FC236}">
                <a16:creationId xmlns:a16="http://schemas.microsoft.com/office/drawing/2014/main" id="{FCDE692F-0549-4189-A1C8-F13B9072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65" y="2008509"/>
            <a:ext cx="2055056" cy="20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ipn">
            <a:extLst>
              <a:ext uri="{FF2B5EF4-FFF2-40B4-BE49-F238E27FC236}">
                <a16:creationId xmlns:a16="http://schemas.microsoft.com/office/drawing/2014/main" id="{A8B8FFC3-7CD8-49A2-A8AC-B1814D61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412" y="2130166"/>
            <a:ext cx="2449983" cy="173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1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Resultados de </a:t>
            </a:r>
            <a:r>
              <a:rPr lang="es-MX" dirty="0" err="1">
                <a:latin typeface="Bahnschrift SemiBold" panose="020B0502040204020203" pitchFamily="34" charset="0"/>
              </a:rPr>
              <a:t>tt</a:t>
            </a:r>
            <a:r>
              <a:rPr lang="es-MX" dirty="0">
                <a:latin typeface="Bahnschrift SemiBold" panose="020B0502040204020203" pitchFamily="34" charset="0"/>
              </a:rPr>
              <a:t>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954473"/>
            <a:ext cx="9784080" cy="758024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Se implementó la captura de foto y la selección de 3 muebles, tal que pudieran haber más de un mismo tipo de mueble en escena.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662AD6-2E48-4164-8EF5-C1710238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31" y="2889974"/>
            <a:ext cx="1934776" cy="38695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A72F55-6326-48DD-8DC7-B7F3A8A1B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34" y="2882004"/>
            <a:ext cx="1934776" cy="38695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E2F053-532C-4397-83D6-C65C8D97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58" y="2882004"/>
            <a:ext cx="2334592" cy="38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DESARROLLO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4319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5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Implementamos una forma de restaurar la contraseña del usuario a través de la aplicación.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recuperación de contraseña dentro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15090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Se desarrolló la función para permitir la creación de proyectos, mismos que contendrían escenarios.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gestión de proyectos</a:t>
            </a:r>
          </a:p>
        </p:txBody>
      </p:sp>
    </p:spTree>
    <p:extLst>
      <p:ext uri="{BB962C8B-B14F-4D97-AF65-F5344CB8AC3E}">
        <p14:creationId xmlns:p14="http://schemas.microsoft.com/office/powerpoint/2010/main" val="963240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7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Se desarrollaron las funciones que permiten ver, guardar, eliminar y actualizar escenarios. De igual forma al final de la creación de un escenario se muestra una cotización.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gestión de escenarios</a:t>
            </a:r>
          </a:p>
        </p:txBody>
      </p:sp>
    </p:spTree>
    <p:extLst>
      <p:ext uri="{BB962C8B-B14F-4D97-AF65-F5344CB8AC3E}">
        <p14:creationId xmlns:p14="http://schemas.microsoft.com/office/powerpoint/2010/main" val="226844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8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Se desarrolló una plataforma web que permite a un usuario registrado gestionar sus categorías y subcategorías de muebles, así como subir modelos renderizados de  muebles para tenerlos disponibles dentro de la aplicación.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Poder gestionar los muebles de los usuarios y categorías a través de una plataforma web.</a:t>
            </a:r>
          </a:p>
        </p:txBody>
      </p:sp>
      <p:pic>
        <p:nvPicPr>
          <p:cNvPr id="7" name="Imagen 6" descr="Login">
            <a:extLst>
              <a:ext uri="{FF2B5EF4-FFF2-40B4-BE49-F238E27FC236}">
                <a16:creationId xmlns:a16="http://schemas.microsoft.com/office/drawing/2014/main" id="{440EBFAF-7DB3-4576-B417-4F041918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47" y="3151008"/>
            <a:ext cx="7177414" cy="351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68132790-F084-425C-9010-B6A9AC8F4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4904"/>
            <a:ext cx="6224337" cy="27337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9727DA1-BE83-44D9-BEC9-83907A32B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52" y="4154904"/>
            <a:ext cx="6425948" cy="27337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5C97395-61C9-46ED-8DD8-7E9FD785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" y="609227"/>
            <a:ext cx="8238665" cy="35456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AEF25AF-1AB3-447B-880D-6B1D9E0D9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322" y="609227"/>
            <a:ext cx="5932678" cy="3545677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73C14689-C5C9-4967-BA6E-052EADD9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779" y="73522"/>
            <a:ext cx="6097495" cy="5357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PLATAFORMA WEB</a:t>
            </a:r>
          </a:p>
        </p:txBody>
      </p:sp>
    </p:spTree>
    <p:extLst>
      <p:ext uri="{BB962C8B-B14F-4D97-AF65-F5344CB8AC3E}">
        <p14:creationId xmlns:p14="http://schemas.microsoft.com/office/powerpoint/2010/main" val="26353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9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/>
              <a:t>Se desarrollaron las funciones que permiten a un usuario usar los muebles previamente subidos a la plataforma web. También se agregaron funciones para poder seleccionar, borrar y ver precios de muebles.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Integrar muebles de plataforma web en aplicación y mejorar la usabilidad de la misma.</a:t>
            </a:r>
          </a:p>
        </p:txBody>
      </p:sp>
    </p:spTree>
    <p:extLst>
      <p:ext uri="{BB962C8B-B14F-4D97-AF65-F5344CB8AC3E}">
        <p14:creationId xmlns:p14="http://schemas.microsoft.com/office/powerpoint/2010/main" val="162744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RESULTADOS FINALES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2868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CABE5A6-2C1D-4B69-B9D4-78655C8A0D2F}"/>
              </a:ext>
            </a:extLst>
          </p:cNvPr>
          <p:cNvSpPr/>
          <p:nvPr/>
        </p:nvSpPr>
        <p:spPr>
          <a:xfrm>
            <a:off x="721453" y="1155584"/>
            <a:ext cx="10675632" cy="2273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D7F8309-B4D2-46D6-B304-4BE54F25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2" y="256638"/>
            <a:ext cx="9330575" cy="443070"/>
          </a:xfrm>
        </p:spPr>
        <p:txBody>
          <a:bodyPr>
            <a:noAutofit/>
          </a:bodyPr>
          <a:lstStyle/>
          <a:p>
            <a:r>
              <a:rPr lang="es-ES" sz="2800" dirty="0">
                <a:latin typeface="Bahnschrift SemiBold" panose="020B0502040204020203" pitchFamily="34" charset="0"/>
              </a:rPr>
              <a:t>E</a:t>
            </a:r>
            <a:r>
              <a:rPr lang="es-MX" sz="2800" dirty="0">
                <a:latin typeface="Bahnschrift SemiBold" panose="020B0502040204020203" pitchFamily="34" charset="0"/>
              </a:rPr>
              <a:t>VOLUCIÓN DE ARQUITECTURA</a:t>
            </a: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1F728054-7552-419F-9E65-9A6B6D9D8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6"/>
          <a:stretch/>
        </p:blipFill>
        <p:spPr>
          <a:xfrm>
            <a:off x="187202" y="1036040"/>
            <a:ext cx="4987003" cy="52297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E28CD06-9369-432B-AE5F-9250B556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/>
          <a:stretch/>
        </p:blipFill>
        <p:spPr>
          <a:xfrm>
            <a:off x="5722998" y="926210"/>
            <a:ext cx="6281800" cy="5229762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A4092BD-9119-45D3-B500-304FE1A8772C}"/>
              </a:ext>
            </a:extLst>
          </p:cNvPr>
          <p:cNvSpPr/>
          <p:nvPr/>
        </p:nvSpPr>
        <p:spPr>
          <a:xfrm>
            <a:off x="5065809" y="2759978"/>
            <a:ext cx="1108764" cy="669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057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RESUMEN PREVIO DE TT I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0AD90A-235F-4449-A266-91610A7827CF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584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CABE5A6-2C1D-4B69-B9D4-78655C8A0D2F}"/>
              </a:ext>
            </a:extLst>
          </p:cNvPr>
          <p:cNvSpPr/>
          <p:nvPr/>
        </p:nvSpPr>
        <p:spPr>
          <a:xfrm>
            <a:off x="721453" y="1155584"/>
            <a:ext cx="10675632" cy="2273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D7F8309-B4D2-46D6-B304-4BE54F25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2" y="256638"/>
            <a:ext cx="9330575" cy="443070"/>
          </a:xfrm>
        </p:spPr>
        <p:txBody>
          <a:bodyPr>
            <a:noAutofit/>
          </a:bodyPr>
          <a:lstStyle/>
          <a:p>
            <a:r>
              <a:rPr lang="es-ES" sz="2800" dirty="0">
                <a:latin typeface="Bahnschrift SemiBold" panose="020B0502040204020203" pitchFamily="34" charset="0"/>
              </a:rPr>
              <a:t>E</a:t>
            </a:r>
            <a:r>
              <a:rPr lang="es-MX" sz="2800" dirty="0">
                <a:latin typeface="Bahnschrift SemiBold" panose="020B0502040204020203" pitchFamily="34" charset="0"/>
              </a:rPr>
              <a:t>VOLUCIÓN DE ARQUITECTURA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23AA179-6C28-4BFF-8B80-3EBE4482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2" y="1953807"/>
            <a:ext cx="3778552" cy="2601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BA79D4-9521-4487-BA82-6B8EAA075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52" y="1778466"/>
            <a:ext cx="6594274" cy="3042989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A4092BD-9119-45D3-B500-304FE1A8772C}"/>
              </a:ext>
            </a:extLst>
          </p:cNvPr>
          <p:cNvSpPr/>
          <p:nvPr/>
        </p:nvSpPr>
        <p:spPr>
          <a:xfrm>
            <a:off x="4097026" y="2585463"/>
            <a:ext cx="1108764" cy="669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9597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6340DC0-D44D-4D84-8144-28351B3498C3}"/>
              </a:ext>
            </a:extLst>
          </p:cNvPr>
          <p:cNvSpPr/>
          <p:nvPr/>
        </p:nvSpPr>
        <p:spPr>
          <a:xfrm>
            <a:off x="3558525" y="188217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9F3BC5A-D9BA-4E43-B40A-66C23EBA1954}"/>
              </a:ext>
            </a:extLst>
          </p:cNvPr>
          <p:cNvSpPr/>
          <p:nvPr/>
        </p:nvSpPr>
        <p:spPr>
          <a:xfrm>
            <a:off x="8318151" y="3591003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E2ED52-2A65-4007-B2C5-DE412A57EC84}"/>
              </a:ext>
            </a:extLst>
          </p:cNvPr>
          <p:cNvSpPr/>
          <p:nvPr/>
        </p:nvSpPr>
        <p:spPr>
          <a:xfrm>
            <a:off x="344869" y="186229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PROCESO DE DISEÑO DE INTERIORES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393FA5-1A11-4EB9-BDF0-7D56AAF0E700}"/>
              </a:ext>
            </a:extLst>
          </p:cNvPr>
          <p:cNvSpPr/>
          <p:nvPr/>
        </p:nvSpPr>
        <p:spPr>
          <a:xfrm>
            <a:off x="1858316" y="3604306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1986892" y="373014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AB146B8-83E1-4E1F-BBAE-E52B10A080D8}"/>
              </a:ext>
            </a:extLst>
          </p:cNvPr>
          <p:cNvSpPr/>
          <p:nvPr/>
        </p:nvSpPr>
        <p:spPr>
          <a:xfrm>
            <a:off x="3499523" y="5267089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24065" y="373014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461238" y="374619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</p:spTree>
    <p:extLst>
      <p:ext uri="{BB962C8B-B14F-4D97-AF65-F5344CB8AC3E}">
        <p14:creationId xmlns:p14="http://schemas.microsoft.com/office/powerpoint/2010/main" val="3660436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PROCESO DE NEGOCIOS DISEÑO DE INTERIORES SIN ARF</a:t>
            </a:r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70C33F9-3BA2-4DD3-87C5-4C381FD0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" y="2956949"/>
            <a:ext cx="12063663" cy="24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PROCESO DE NEGOCIOS DISEÑO DE INTERIORES CON ARF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3684E-46C9-4700-B1D0-A8C353C66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1" y="2659310"/>
            <a:ext cx="11985338" cy="35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TRABAJO A FUTURO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5859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CONCLUSIÓN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3721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35B27-968C-45F3-9A47-581FEFD2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0A89BE-E6A1-4499-A07E-8C01767E0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333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57058-57AD-46A9-BAE9-7145CB350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C5548A-6AD4-41E0-83D4-0626F166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503" y="1244205"/>
            <a:ext cx="6487761" cy="43695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spc="15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GRACIAS POR SU ATENCIÓN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D86F0-98E0-4468-9315-41BF7B0F2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748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74FAB3-E3BB-4F3C-A0C1-7FFE69BA3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329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98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6807B-39DF-4A3C-9CA5-F81E9460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8201C0-136F-47C7-8184-A47E5925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s-MX" sz="1800" dirty="0"/>
              <a:t>Montes de Oca, Irina y Risco, Lucía, ”Apuntes de </a:t>
            </a:r>
            <a:r>
              <a:rPr lang="es-MX" sz="1800" dirty="0" err="1"/>
              <a:t>diseñoo</a:t>
            </a:r>
            <a:r>
              <a:rPr lang="es-MX" sz="1800" dirty="0"/>
              <a:t> de interiores”, Principios básicos de escalas. espacios, colores y más, primera edición, ECOE EDICIONES </a:t>
            </a:r>
          </a:p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[2] SECRETARIA DEL TRABAJO Y PREVISIÓN SOCIAL, “SALARIOS MÍNIMOS”, </a:t>
            </a:r>
            <a:r>
              <a:rPr lang="es-MX" sz="1800" i="1" dirty="0">
                <a:latin typeface="Calibri" panose="020F0502020204030204" pitchFamily="34" charset="0"/>
                <a:cs typeface="Calibri" panose="020F0502020204030204" pitchFamily="34" charset="0"/>
              </a:rPr>
              <a:t>Vigentes a partir del 1° de enero de 2018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MX" sz="1800" dirty="0"/>
              <a:t>[Online] 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Recuperado el 1 de octubre de 2018 de: https://www.gob.mx/cms/uploads/attachment/file/285013/TablaSalariosMinimos-01ene2018.pdf</a:t>
            </a:r>
          </a:p>
          <a:p>
            <a:endParaRPr lang="es-MX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98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ANEXOS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45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229A3-DCFE-40FA-9C61-D010BB533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013" y="267398"/>
            <a:ext cx="3176134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47760-A99B-4F78-8516-441615348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18" y="2101265"/>
            <a:ext cx="4711321" cy="98678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MX" sz="3600" dirty="0"/>
              <a:t>El diseño de interiores es un proceso lento y complejo </a:t>
            </a:r>
            <a:r>
              <a:rPr lang="es-MX" dirty="0"/>
              <a:t>[1]</a:t>
            </a:r>
            <a:endParaRPr lang="es-MX" sz="3600" dirty="0"/>
          </a:p>
        </p:txBody>
      </p:sp>
      <p:pic>
        <p:nvPicPr>
          <p:cNvPr id="2050" name="Picture 2" descr="Resultado de imagen para reloj mucho tiempo">
            <a:extLst>
              <a:ext uri="{FF2B5EF4-FFF2-40B4-BE49-F238E27FC236}">
                <a16:creationId xmlns:a16="http://schemas.microsoft.com/office/drawing/2014/main" id="{F060BBEC-C33B-45F9-BC38-CEA3287D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4" y="3088046"/>
            <a:ext cx="3049323" cy="171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complejo">
            <a:extLst>
              <a:ext uri="{FF2B5EF4-FFF2-40B4-BE49-F238E27FC236}">
                <a16:creationId xmlns:a16="http://schemas.microsoft.com/office/drawing/2014/main" id="{BA3EAD54-6913-486A-87FF-B1D347FEE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" b="21866"/>
          <a:stretch/>
        </p:blipFill>
        <p:spPr bwMode="auto">
          <a:xfrm>
            <a:off x="2677335" y="4802135"/>
            <a:ext cx="2322502" cy="192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14BF6B-9C29-4718-9331-48E62F17DE7A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2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92EFC55-6ACD-448F-BFE5-07E1467547AC}"/>
              </a:ext>
            </a:extLst>
          </p:cNvPr>
          <p:cNvSpPr txBox="1">
            <a:spLocks/>
          </p:cNvSpPr>
          <p:nvPr/>
        </p:nvSpPr>
        <p:spPr>
          <a:xfrm>
            <a:off x="7080308" y="267398"/>
            <a:ext cx="4211043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Bahnschrift SemiBold" panose="020B0502040204020203" pitchFamily="34" charset="0"/>
              </a:rPr>
              <a:t>CONSECUENCIAS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6707A2-9471-4DF0-AEBE-9BB274369216}"/>
              </a:ext>
            </a:extLst>
          </p:cNvPr>
          <p:cNvSpPr txBox="1">
            <a:spLocks/>
          </p:cNvSpPr>
          <p:nvPr/>
        </p:nvSpPr>
        <p:spPr>
          <a:xfrm>
            <a:off x="6386825" y="2101264"/>
            <a:ext cx="5760441" cy="98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MX" sz="3100" dirty="0"/>
              <a:t>Pérdida económica y de tiempo en diseños de interiores mal realizados</a:t>
            </a:r>
          </a:p>
        </p:txBody>
      </p:sp>
      <p:pic>
        <p:nvPicPr>
          <p:cNvPr id="10" name="Picture 2" descr="Resultado de imagen para mal diseÃ±o de interiores">
            <a:extLst>
              <a:ext uri="{FF2B5EF4-FFF2-40B4-BE49-F238E27FC236}">
                <a16:creationId xmlns:a16="http://schemas.microsoft.com/office/drawing/2014/main" id="{B9771834-4537-4EE1-8933-BAEDE9BD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39" y="3537365"/>
            <a:ext cx="4048612" cy="30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740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COSTO ESTIMADO DEL DESARROLLO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A315546-5456-475A-8310-57FD1CCB2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40489"/>
              </p:ext>
            </p:extLst>
          </p:nvPr>
        </p:nvGraphicFramePr>
        <p:xfrm>
          <a:off x="424070" y="2183641"/>
          <a:ext cx="11330607" cy="42976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568710">
                  <a:extLst>
                    <a:ext uri="{9D8B030D-6E8A-4147-A177-3AD203B41FA5}">
                      <a16:colId xmlns:a16="http://schemas.microsoft.com/office/drawing/2014/main" val="3567585090"/>
                    </a:ext>
                  </a:extLst>
                </a:gridCol>
                <a:gridCol w="4985028">
                  <a:extLst>
                    <a:ext uri="{9D8B030D-6E8A-4147-A177-3AD203B41FA5}">
                      <a16:colId xmlns:a16="http://schemas.microsoft.com/office/drawing/2014/main" val="4281057441"/>
                    </a:ext>
                  </a:extLst>
                </a:gridCol>
                <a:gridCol w="3776869">
                  <a:extLst>
                    <a:ext uri="{9D8B030D-6E8A-4147-A177-3AD203B41FA5}">
                      <a16:colId xmlns:a16="http://schemas.microsoft.com/office/drawing/2014/main" val="3704884247"/>
                    </a:ext>
                  </a:extLst>
                </a:gridCol>
              </a:tblGrid>
              <a:tr h="33504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ACTIVIDAD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SUBACTIVIDAD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/>
                        <a:t>TIEMPO DE DESARROLLO (EN HORAS)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63724"/>
                  </a:ext>
                </a:extLst>
              </a:tr>
              <a:tr h="304590">
                <a:tc rowSpan="9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DESARROLLO DE FRONTEND</a:t>
                      </a:r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IMPLEMENTACIÓN DE AR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101997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REGISTRO DE CUENTA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506043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RECUPERACIÓN DE CUENTA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140938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010056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MODELADO DE MUEBLES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732574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TOMA DE FOTOGRAFÍA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6603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CAMBIO DE COLOR EN MUEBLE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26614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VISUALIZACIÓN DE ESCENARIOS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806450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VISUALIZACIÓN DE CATÁLOGO E INTEGRACIÓN CON 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680292"/>
                  </a:ext>
                </a:extLst>
              </a:tr>
              <a:tr h="304590">
                <a:tc rowSpan="4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DESARROLLO DE BACKEND</a:t>
                      </a:r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DESARROLLO DE CLOUD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033786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ESTRUCTURACIÓN DE BASE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065901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CONFIGURACIÓN DE 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365227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CONFIGURACIÓN DE AMAZON 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38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68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COSTO ESTIMADO DEL DESARROLLO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C3E35358-C8A2-4E5E-9AC3-8D4FAAE48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195748"/>
              </p:ext>
            </p:extLst>
          </p:nvPr>
        </p:nvGraphicFramePr>
        <p:xfrm>
          <a:off x="1203325" y="2673972"/>
          <a:ext cx="9783762" cy="11582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261254">
                  <a:extLst>
                    <a:ext uri="{9D8B030D-6E8A-4147-A177-3AD203B41FA5}">
                      <a16:colId xmlns:a16="http://schemas.microsoft.com/office/drawing/2014/main" val="2864121779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634250043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3269779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HORAS ACUMULADAS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NÚMERO DE RECURSOS HUMANOS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SALARIO MÍNIMO PROFESIONAL </a:t>
                      </a:r>
                      <a:r>
                        <a:rPr lang="es-MX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129.98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04513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18A45EC-23F4-4236-BB8B-39B8B955C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149671"/>
              </p:ext>
            </p:extLst>
          </p:nvPr>
        </p:nvGraphicFramePr>
        <p:xfrm>
          <a:off x="3284457" y="4536291"/>
          <a:ext cx="5621004" cy="12852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621004">
                  <a:extLst>
                    <a:ext uri="{9D8B030D-6E8A-4147-A177-3AD203B41FA5}">
                      <a16:colId xmlns:a16="http://schemas.microsoft.com/office/drawing/2014/main" val="3785399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COSTO FINAL APROXIMADO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0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5400" dirty="0"/>
                        <a:t>$89,296.26 MXN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96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36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89376-136F-404F-841B-135C3BC0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SOLUCIÓN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3CE5E-E572-4B44-8D20-7AAF6DC0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981739"/>
            <a:ext cx="9784080" cy="218661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sz="4000" dirty="0"/>
              <a:t>Desarrollar una aplicación móvil que permita a los usuarios visualizar con ayuda de la </a:t>
            </a:r>
            <a:r>
              <a:rPr lang="es-MX" sz="4000" b="1" dirty="0"/>
              <a:t>realidad aumentada</a:t>
            </a:r>
            <a:r>
              <a:rPr lang="es-MX" sz="4000" dirty="0"/>
              <a:t>, muebles y objetos decorativos en una habitación, eliminando la necesidad de tenerlos físicamente en ella</a:t>
            </a:r>
          </a:p>
        </p:txBody>
      </p:sp>
    </p:spTree>
    <p:extLst>
      <p:ext uri="{BB962C8B-B14F-4D97-AF65-F5344CB8AC3E}">
        <p14:creationId xmlns:p14="http://schemas.microsoft.com/office/powerpoint/2010/main" val="380093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sultado de imagen para cuadro blanco">
            <a:extLst>
              <a:ext uri="{FF2B5EF4-FFF2-40B4-BE49-F238E27FC236}">
                <a16:creationId xmlns:a16="http://schemas.microsoft.com/office/drawing/2014/main" id="{07530923-4A78-41E3-B93F-2CB1C447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" y="3924886"/>
            <a:ext cx="12192000" cy="29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62DA2EE-8B12-46D6-8C57-40C3D68A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1EE2A2-A135-42F8-95B6-139CA1A2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64371"/>
            <a:ext cx="9784080" cy="20832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5400" dirty="0"/>
              <a:t>Facilitar el proceso de diseño de interiores</a:t>
            </a:r>
          </a:p>
        </p:txBody>
      </p:sp>
      <p:pic>
        <p:nvPicPr>
          <p:cNvPr id="5122" name="Picture 2" descr="Resultado de imagen para engranes">
            <a:extLst>
              <a:ext uri="{FF2B5EF4-FFF2-40B4-BE49-F238E27FC236}">
                <a16:creationId xmlns:a16="http://schemas.microsoft.com/office/drawing/2014/main" id="{31F910BC-9477-43DD-A7E0-80745606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7" y="4347613"/>
            <a:ext cx="4532243" cy="18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A005F6A-C051-4989-A7FA-55443BA9B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28" y="4096899"/>
            <a:ext cx="2707659" cy="220098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64E580F-3B36-4654-A8B2-5A889C422A70}"/>
              </a:ext>
            </a:extLst>
          </p:cNvPr>
          <p:cNvSpPr/>
          <p:nvPr/>
        </p:nvSpPr>
        <p:spPr>
          <a:xfrm>
            <a:off x="5714024" y="4699452"/>
            <a:ext cx="1533379" cy="1383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682EE5-9B3B-421F-9A5A-3F8CCA17AA36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B0F0"/>
                </a:solidFill>
                <a:latin typeface="Bahnschrift SemiBold" panose="020B05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895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¿Cómo atacar el problema?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2051060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88233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525406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CA92B3F-E9A1-407F-B5CC-BC1F38F40406}"/>
              </a:ext>
            </a:extLst>
          </p:cNvPr>
          <p:cNvSpPr/>
          <p:nvPr/>
        </p:nvSpPr>
        <p:spPr>
          <a:xfrm>
            <a:off x="3034751" y="2293562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30D83424-0B2F-4B66-806E-7F18EED7629C}"/>
              </a:ext>
            </a:extLst>
          </p:cNvPr>
          <p:cNvSpPr/>
          <p:nvPr/>
        </p:nvSpPr>
        <p:spPr>
          <a:xfrm>
            <a:off x="6242242" y="2293562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F092EA59-72AB-42CA-9182-26E2CB9A9E11}"/>
              </a:ext>
            </a:extLst>
          </p:cNvPr>
          <p:cNvSpPr/>
          <p:nvPr/>
        </p:nvSpPr>
        <p:spPr>
          <a:xfrm>
            <a:off x="1363288" y="4080840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3F38D8A8-2A26-4806-910B-3EE826CE1FAE}"/>
              </a:ext>
            </a:extLst>
          </p:cNvPr>
          <p:cNvSpPr/>
          <p:nvPr/>
        </p:nvSpPr>
        <p:spPr>
          <a:xfrm>
            <a:off x="4600461" y="4072448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75084414-9646-4B5D-9290-0C9AFE61CE0C}"/>
              </a:ext>
            </a:extLst>
          </p:cNvPr>
          <p:cNvSpPr/>
          <p:nvPr/>
        </p:nvSpPr>
        <p:spPr>
          <a:xfrm>
            <a:off x="7837634" y="4080840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81928371-401A-433B-AE5C-0C063DF7E3CC}"/>
              </a:ext>
            </a:extLst>
          </p:cNvPr>
          <p:cNvSpPr/>
          <p:nvPr/>
        </p:nvSpPr>
        <p:spPr>
          <a:xfrm>
            <a:off x="2898523" y="5658801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78EC128-C2AF-4571-B8B8-03BA4C5FD831}"/>
              </a:ext>
            </a:extLst>
          </p:cNvPr>
          <p:cNvSpPr/>
          <p:nvPr/>
        </p:nvSpPr>
        <p:spPr>
          <a:xfrm>
            <a:off x="6261656" y="5658801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962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6340DC0-D44D-4D84-8144-28351B3498C3}"/>
              </a:ext>
            </a:extLst>
          </p:cNvPr>
          <p:cNvSpPr/>
          <p:nvPr/>
        </p:nvSpPr>
        <p:spPr>
          <a:xfrm>
            <a:off x="3558525" y="188217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9F3BC5A-D9BA-4E43-B40A-66C23EBA1954}"/>
              </a:ext>
            </a:extLst>
          </p:cNvPr>
          <p:cNvSpPr/>
          <p:nvPr/>
        </p:nvSpPr>
        <p:spPr>
          <a:xfrm>
            <a:off x="8382319" y="3671213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E2ED52-2A65-4007-B2C5-DE412A57EC84}"/>
              </a:ext>
            </a:extLst>
          </p:cNvPr>
          <p:cNvSpPr/>
          <p:nvPr/>
        </p:nvSpPr>
        <p:spPr>
          <a:xfrm>
            <a:off x="344869" y="186229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¿Cómo atacar el problema?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393FA5-1A11-4EB9-BDF0-7D56AAF0E700}"/>
              </a:ext>
            </a:extLst>
          </p:cNvPr>
          <p:cNvSpPr/>
          <p:nvPr/>
        </p:nvSpPr>
        <p:spPr>
          <a:xfrm>
            <a:off x="1922484" y="3668474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2051060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AB146B8-83E1-4E1F-BBAE-E52B10A080D8}"/>
              </a:ext>
            </a:extLst>
          </p:cNvPr>
          <p:cNvSpPr/>
          <p:nvPr/>
        </p:nvSpPr>
        <p:spPr>
          <a:xfrm>
            <a:off x="3499523" y="5267089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88233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525406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</p:spTree>
    <p:extLst>
      <p:ext uri="{BB962C8B-B14F-4D97-AF65-F5344CB8AC3E}">
        <p14:creationId xmlns:p14="http://schemas.microsoft.com/office/powerpoint/2010/main" val="2798067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Resultados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en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tt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i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0AD90A-235F-4449-A266-91610A7827CF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1887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cheurón 3">
            <a:extLst>
              <a:ext uri="{FF2B5EF4-FFF2-40B4-BE49-F238E27FC236}">
                <a16:creationId xmlns:a16="http://schemas.microsoft.com/office/drawing/2014/main" id="{CD81C880-0697-42AA-AEAB-90E48AEECD8F}"/>
              </a:ext>
            </a:extLst>
          </p:cNvPr>
          <p:cNvSpPr/>
          <p:nvPr/>
        </p:nvSpPr>
        <p:spPr>
          <a:xfrm>
            <a:off x="901149" y="2862470"/>
            <a:ext cx="1789043" cy="220259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" name="Flecha: cheurón 4">
            <a:extLst>
              <a:ext uri="{FF2B5EF4-FFF2-40B4-BE49-F238E27FC236}">
                <a16:creationId xmlns:a16="http://schemas.microsoft.com/office/drawing/2014/main" id="{FE05D95C-B91A-4308-A376-61F6ED81562C}"/>
              </a:ext>
            </a:extLst>
          </p:cNvPr>
          <p:cNvSpPr/>
          <p:nvPr/>
        </p:nvSpPr>
        <p:spPr>
          <a:xfrm>
            <a:off x="2100470" y="2862470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5B8EC210-8BAB-459D-930A-12912307E4DD}"/>
              </a:ext>
            </a:extLst>
          </p:cNvPr>
          <p:cNvSpPr/>
          <p:nvPr/>
        </p:nvSpPr>
        <p:spPr>
          <a:xfrm>
            <a:off x="3240156" y="2862470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613F2760-12AE-4612-96A0-C3B82C748312}"/>
              </a:ext>
            </a:extLst>
          </p:cNvPr>
          <p:cNvSpPr/>
          <p:nvPr/>
        </p:nvSpPr>
        <p:spPr>
          <a:xfrm>
            <a:off x="4353337" y="2862469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4C7E372E-3027-481F-AA70-8414CBB1591B}"/>
              </a:ext>
            </a:extLst>
          </p:cNvPr>
          <p:cNvSpPr/>
          <p:nvPr/>
        </p:nvSpPr>
        <p:spPr>
          <a:xfrm>
            <a:off x="5456579" y="2862469"/>
            <a:ext cx="1789043" cy="220259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FC36074-299E-49DB-A52A-D164172894FB}"/>
              </a:ext>
            </a:extLst>
          </p:cNvPr>
          <p:cNvSpPr/>
          <p:nvPr/>
        </p:nvSpPr>
        <p:spPr>
          <a:xfrm>
            <a:off x="6559821" y="2862469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1D91F68C-2026-46E7-A3A0-8F2E78E44DFE}"/>
              </a:ext>
            </a:extLst>
          </p:cNvPr>
          <p:cNvSpPr/>
          <p:nvPr/>
        </p:nvSpPr>
        <p:spPr>
          <a:xfrm>
            <a:off x="7663063" y="2862468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B6CB183E-55A9-4859-8B33-7C7ED803713E}"/>
              </a:ext>
            </a:extLst>
          </p:cNvPr>
          <p:cNvSpPr/>
          <p:nvPr/>
        </p:nvSpPr>
        <p:spPr>
          <a:xfrm>
            <a:off x="8766305" y="2862468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18EEC348-7703-4616-BBEC-6ABCD4AB293D}"/>
              </a:ext>
            </a:extLst>
          </p:cNvPr>
          <p:cNvSpPr/>
          <p:nvPr/>
        </p:nvSpPr>
        <p:spPr>
          <a:xfrm>
            <a:off x="9869547" y="2862468"/>
            <a:ext cx="1789043" cy="2202595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41B69B5-1AFF-4751-B436-7E60E29030B2}"/>
              </a:ext>
            </a:extLst>
          </p:cNvPr>
          <p:cNvSpPr txBox="1"/>
          <p:nvPr/>
        </p:nvSpPr>
        <p:spPr>
          <a:xfrm>
            <a:off x="1934811" y="2169970"/>
            <a:ext cx="8090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PROCESO ITERATIVO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7155B2-8D13-48CF-B866-C70F1180C87B}"/>
              </a:ext>
            </a:extLst>
          </p:cNvPr>
          <p:cNvSpPr txBox="1"/>
          <p:nvPr/>
        </p:nvSpPr>
        <p:spPr>
          <a:xfrm>
            <a:off x="997228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5D777C-264F-49E4-97BE-F15188E7EE36}"/>
              </a:ext>
            </a:extLst>
          </p:cNvPr>
          <p:cNvSpPr txBox="1"/>
          <p:nvPr/>
        </p:nvSpPr>
        <p:spPr>
          <a:xfrm>
            <a:off x="5579163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887C3FB-C214-4E4E-B8CF-BB25F58739F5}"/>
              </a:ext>
            </a:extLst>
          </p:cNvPr>
          <p:cNvSpPr txBox="1"/>
          <p:nvPr/>
        </p:nvSpPr>
        <p:spPr>
          <a:xfrm>
            <a:off x="10025264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I8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7DBA15DD-D9D2-430D-88A5-54E6099B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Resultados de </a:t>
            </a:r>
            <a:r>
              <a:rPr lang="es-MX" dirty="0" err="1">
                <a:latin typeface="Bahnschrift SemiBold" panose="020B0502040204020203" pitchFamily="34" charset="0"/>
              </a:rPr>
              <a:t>tt</a:t>
            </a:r>
            <a:r>
              <a:rPr lang="es-MX" dirty="0">
                <a:latin typeface="Bahnschrift SemiBold" panose="020B0502040204020203" pitchFamily="34" charset="0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958699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Con band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253</TotalTime>
  <Words>679</Words>
  <Application>Microsoft Office PowerPoint</Application>
  <PresentationFormat>Panorámica</PresentationFormat>
  <Paragraphs>123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31</vt:i4>
      </vt:variant>
    </vt:vector>
  </HeadingPairs>
  <TitlesOfParts>
    <vt:vector size="43" baseType="lpstr">
      <vt:lpstr>Arial</vt:lpstr>
      <vt:lpstr>Bahnschrift SemiBold</vt:lpstr>
      <vt:lpstr>Bahnschrift SemiBold SemiConden</vt:lpstr>
      <vt:lpstr>Calibri</vt:lpstr>
      <vt:lpstr>Calibri Light</vt:lpstr>
      <vt:lpstr>Century Gothic</vt:lpstr>
      <vt:lpstr>Corbel</vt:lpstr>
      <vt:lpstr>Wingdings</vt:lpstr>
      <vt:lpstr>Wingdings 3</vt:lpstr>
      <vt:lpstr>Con bandas</vt:lpstr>
      <vt:lpstr>Espiral</vt:lpstr>
      <vt:lpstr>Retrospección</vt:lpstr>
      <vt:lpstr>AUGMENTED REALITY FURNITURE ARF</vt:lpstr>
      <vt:lpstr>RESUMEN PREVIO DE TT I</vt:lpstr>
      <vt:lpstr>PROBLEMA</vt:lpstr>
      <vt:lpstr>SOLUCIÓN PROPUESTA</vt:lpstr>
      <vt:lpstr>OBJETIVO</vt:lpstr>
      <vt:lpstr>¿Cómo atacar el problema?</vt:lpstr>
      <vt:lpstr>¿Cómo atacar el problema?</vt:lpstr>
      <vt:lpstr>Resultados en tt i</vt:lpstr>
      <vt:lpstr>Resultados de tt i</vt:lpstr>
      <vt:lpstr>Resultados de tt i</vt:lpstr>
      <vt:lpstr>DESARROLLO</vt:lpstr>
      <vt:lpstr>Iteración 5</vt:lpstr>
      <vt:lpstr>Iteración 6</vt:lpstr>
      <vt:lpstr>Iteración 7</vt:lpstr>
      <vt:lpstr>Iteración 8</vt:lpstr>
      <vt:lpstr>PLATAFORMA WEB</vt:lpstr>
      <vt:lpstr>Iteración 9</vt:lpstr>
      <vt:lpstr>RESULTADOS FINALES</vt:lpstr>
      <vt:lpstr>EVOLUCIÓN DE ARQUITECTURA</vt:lpstr>
      <vt:lpstr>EVOLUCIÓN DE ARQUITECTURA</vt:lpstr>
      <vt:lpstr>PROCESO DE DISEÑO DE INTERIORES</vt:lpstr>
      <vt:lpstr>PROCESO DE NEGOCIOS DISEÑO DE INTERIORES SIN ARF</vt:lpstr>
      <vt:lpstr>PROCESO DE NEGOCIOS DISEÑO DE INTERIORES CON ARF</vt:lpstr>
      <vt:lpstr>TRABAJO A FUTURO</vt:lpstr>
      <vt:lpstr>CONCLUSIÓN</vt:lpstr>
      <vt:lpstr>Presentación de PowerPoint</vt:lpstr>
      <vt:lpstr>GRACIAS POR SU ATENCIÓN</vt:lpstr>
      <vt:lpstr>BIBLIOGRAFÍA</vt:lpstr>
      <vt:lpstr>ANEXOS</vt:lpstr>
      <vt:lpstr>COSTO ESTIMADO DEL DESARROLLO</vt:lpstr>
      <vt:lpstr>COSTO ESTIMADO DEL DESARROLLO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FURNITURE ARF</dc:title>
  <dc:creator>Gerardo Aramis Cabello Acosta</dc:creator>
  <cp:lastModifiedBy>Gerardo Aramis Cabello Acosta</cp:lastModifiedBy>
  <cp:revision>55</cp:revision>
  <dcterms:created xsi:type="dcterms:W3CDTF">2018-11-06T23:41:59Z</dcterms:created>
  <dcterms:modified xsi:type="dcterms:W3CDTF">2019-05-13T00:39:42Z</dcterms:modified>
</cp:coreProperties>
</file>